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3" r:id="rId8"/>
    <p:sldId id="261" r:id="rId9"/>
    <p:sldId id="268" r:id="rId10"/>
    <p:sldId id="267" r:id="rId11"/>
    <p:sldId id="266" r:id="rId12"/>
    <p:sldId id="269" r:id="rId13"/>
    <p:sldId id="276" r:id="rId14"/>
    <p:sldId id="277" r:id="rId15"/>
    <p:sldId id="278" r:id="rId16"/>
    <p:sldId id="279" r:id="rId17"/>
    <p:sldId id="270" r:id="rId18"/>
    <p:sldId id="271" r:id="rId19"/>
    <p:sldId id="272" r:id="rId20"/>
    <p:sldId id="273" r:id="rId21"/>
    <p:sldId id="264" r:id="rId22"/>
    <p:sldId id="274" r:id="rId23"/>
    <p:sldId id="265" r:id="rId24"/>
    <p:sldId id="281" r:id="rId25"/>
    <p:sldId id="275" r:id="rId26"/>
    <p:sldId id="280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02" y="-7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3310-A4C7-46DA-B816-CE1B8AB6E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4668F-9EE4-4C73-9543-04967FEA8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66229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3310-A4C7-46DA-B816-CE1B8AB6E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4668F-9EE4-4C73-9543-04967FEA8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079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3310-A4C7-46DA-B816-CE1B8AB6E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4668F-9EE4-4C73-9543-04967FEA8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3338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3310-A4C7-46DA-B816-CE1B8AB6E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4668F-9EE4-4C73-9543-04967FEA8E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1035018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3310-A4C7-46DA-B816-CE1B8AB6E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4668F-9EE4-4C73-9543-04967FEA8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4447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3310-A4C7-46DA-B816-CE1B8AB6E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4668F-9EE4-4C73-9543-04967FEA8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3518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3310-A4C7-46DA-B816-CE1B8AB6E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4668F-9EE4-4C73-9543-04967FEA8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5184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3310-A4C7-46DA-B816-CE1B8AB6E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4668F-9EE4-4C73-9543-04967FEA8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9712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3310-A4C7-46DA-B816-CE1B8AB6E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4668F-9EE4-4C73-9543-04967FEA8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3471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3310-A4C7-46DA-B816-CE1B8AB6E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4668F-9EE4-4C73-9543-04967FEA8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6653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3310-A4C7-46DA-B816-CE1B8AB6E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4668F-9EE4-4C73-9543-04967FEA8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3441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3310-A4C7-46DA-B816-CE1B8AB6E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4668F-9EE4-4C73-9543-04967FEA8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58292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3310-A4C7-46DA-B816-CE1B8AB6E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4668F-9EE4-4C73-9543-04967FEA8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4847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3310-A4C7-46DA-B816-CE1B8AB6E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4668F-9EE4-4C73-9543-04967FEA8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43827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3310-A4C7-46DA-B816-CE1B8AB6E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4668F-9EE4-4C73-9543-04967FEA8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8234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3310-A4C7-46DA-B816-CE1B8AB6E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4668F-9EE4-4C73-9543-04967FEA8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9094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3310-A4C7-46DA-B816-CE1B8AB6E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4668F-9EE4-4C73-9543-04967FEA8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599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3033310-A4C7-46DA-B816-CE1B8AB6E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4668F-9EE4-4C73-9543-04967FEA8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07807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5859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Eugene Goldstein:</a:t>
            </a:r>
          </a:p>
          <a:p>
            <a:pPr lvl="1"/>
            <a:r>
              <a:rPr lang="en-US" sz="3000" dirty="0"/>
              <a:t>Observed what is now called a proton</a:t>
            </a:r>
          </a:p>
          <a:p>
            <a:pPr lvl="2"/>
            <a:r>
              <a:rPr lang="en-US" sz="2800" dirty="0"/>
              <a:t>Particle with a (+) charge</a:t>
            </a:r>
          </a:p>
          <a:p>
            <a:pPr lvl="2"/>
            <a:r>
              <a:rPr lang="en-US" sz="2800" dirty="0"/>
              <a:t>Relative mass of 1, (1840x mass of e-)</a:t>
            </a:r>
          </a:p>
        </p:txBody>
      </p:sp>
    </p:spTree>
    <p:extLst>
      <p:ext uri="{BB962C8B-B14F-4D97-AF65-F5344CB8AC3E}">
        <p14:creationId xmlns:p14="http://schemas.microsoft.com/office/powerpoint/2010/main" xmlns="" val="33724325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James Chadwick:</a:t>
            </a:r>
          </a:p>
          <a:p>
            <a:pPr lvl="1"/>
            <a:r>
              <a:rPr lang="en-US" sz="3000" dirty="0"/>
              <a:t>Discovered the neutron, a particle with no charge, but with a mass almost equal to a proton.</a:t>
            </a:r>
          </a:p>
        </p:txBody>
      </p:sp>
    </p:spTree>
    <p:extLst>
      <p:ext uri="{BB962C8B-B14F-4D97-AF65-F5344CB8AC3E}">
        <p14:creationId xmlns:p14="http://schemas.microsoft.com/office/powerpoint/2010/main" xmlns="" val="2591432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Today, we’ll be looking at an atom simulator to see a little bit how atoms work.</a:t>
            </a:r>
          </a:p>
          <a:p>
            <a:r>
              <a:rPr lang="en-US" sz="3200" dirty="0"/>
              <a:t>Class website </a:t>
            </a:r>
            <a:r>
              <a:rPr lang="en-US" sz="3200" dirty="0">
                <a:sym typeface="Wingdings" pitchFamily="2" charset="2"/>
              </a:rPr>
              <a:t> labs  </a:t>
            </a:r>
            <a:r>
              <a:rPr lang="en-US" sz="3200" dirty="0" err="1">
                <a:sym typeface="Wingdings" pitchFamily="2" charset="2"/>
              </a:rPr>
              <a:t>phet</a:t>
            </a:r>
            <a:r>
              <a:rPr lang="en-US" sz="3200" dirty="0">
                <a:sym typeface="Wingdings" pitchFamily="2" charset="2"/>
              </a:rPr>
              <a:t>-contribution…</a:t>
            </a:r>
          </a:p>
          <a:p>
            <a:r>
              <a:rPr lang="en-US" sz="3200" dirty="0">
                <a:sym typeface="Wingdings" pitchFamily="2" charset="2"/>
              </a:rPr>
              <a:t>Open the link from the Handout in a new tab, click play on the image.</a:t>
            </a:r>
          </a:p>
          <a:p>
            <a:r>
              <a:rPr lang="en-US" sz="3200" dirty="0">
                <a:sym typeface="Wingdings" pitchFamily="2" charset="2"/>
              </a:rPr>
              <a:t>Use the “Atom” simulator.</a:t>
            </a:r>
            <a:endParaRPr lang="en-US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Bell Work 9-29-16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What happened in the atom </a:t>
            </a:r>
            <a:r>
              <a:rPr lang="en-US" sz="2800"/>
              <a:t>simulator yesterday </a:t>
            </a:r>
            <a:r>
              <a:rPr lang="en-US" sz="2800" dirty="0"/>
              <a:t>when you added a proton to the atom?</a:t>
            </a:r>
          </a:p>
          <a:p>
            <a:r>
              <a:rPr lang="en-US" sz="2800" dirty="0"/>
              <a:t>What about a neutron?</a:t>
            </a:r>
          </a:p>
          <a:p>
            <a:r>
              <a:rPr lang="en-US" sz="2800" dirty="0"/>
              <a:t>Electron?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Objective: To be able to write a correct atomic symbol for an element.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Today, we’ll be going through part 2 of the simulator worksheet from yesterday, so write your answers on the sheet of paper you used.</a:t>
            </a:r>
          </a:p>
          <a:p>
            <a:r>
              <a:rPr lang="en-US" sz="2800" dirty="0"/>
              <a:t>If you wrote your answers on a </a:t>
            </a:r>
            <a:r>
              <a:rPr lang="en-US" sz="2800" dirty="0" err="1"/>
              <a:t>google</a:t>
            </a:r>
            <a:r>
              <a:rPr lang="en-US" sz="2800" dirty="0"/>
              <a:t> doc, you can write them on a paper and add them later.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Bell Work 9-30-16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How does the size of the nucleus of an atom compare to the size of the electron cloud? You can use a drawing or an explanation. Justify your answer.</a:t>
            </a:r>
          </a:p>
        </p:txBody>
      </p:sp>
    </p:spTree>
    <p:extLst>
      <p:ext uri="{BB962C8B-B14F-4D97-AF65-F5344CB8AC3E}">
        <p14:creationId xmlns:p14="http://schemas.microsoft.com/office/powerpoint/2010/main" xmlns="" val="16591422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The diameter of an atom is roughly 100,00 times larger than the nucleus. What is the diameter of an atom, in feet, whose nucleus is 0.1 cm? (1 </a:t>
            </a:r>
            <a:r>
              <a:rPr lang="en-US" sz="3200" dirty="0" err="1"/>
              <a:t>ft</a:t>
            </a:r>
            <a:r>
              <a:rPr lang="en-US" sz="3200" dirty="0"/>
              <a:t>= 30.48 cm)</a:t>
            </a:r>
          </a:p>
        </p:txBody>
      </p:sp>
    </p:spTree>
    <p:extLst>
      <p:ext uri="{BB962C8B-B14F-4D97-AF65-F5344CB8AC3E}">
        <p14:creationId xmlns:p14="http://schemas.microsoft.com/office/powerpoint/2010/main" xmlns="" val="3951439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Today, we will be learning about the relative size of an atom…</a:t>
            </a:r>
          </a:p>
          <a:p>
            <a:pPr lvl="1"/>
            <a:r>
              <a:rPr lang="en-US" sz="2600" dirty="0"/>
              <a:t>By going outside!</a:t>
            </a:r>
          </a:p>
        </p:txBody>
      </p:sp>
    </p:spTree>
    <p:extLst>
      <p:ext uri="{BB962C8B-B14F-4D97-AF65-F5344CB8AC3E}">
        <p14:creationId xmlns:p14="http://schemas.microsoft.com/office/powerpoint/2010/main" xmlns="" val="8200307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PLEASE FOLLOW THESE INSTRUCTIONS:</a:t>
            </a:r>
          </a:p>
          <a:p>
            <a:pPr lvl="1"/>
            <a:r>
              <a:rPr lang="en-US" sz="2600" dirty="0"/>
              <a:t>ONE student will be the Nucleus of the atom.</a:t>
            </a:r>
          </a:p>
          <a:p>
            <a:pPr lvl="2"/>
            <a:r>
              <a:rPr lang="en-US" sz="2400" dirty="0"/>
              <a:t>You will hold the measuring tape at the center of our class atom.</a:t>
            </a:r>
          </a:p>
          <a:p>
            <a:pPr lvl="1"/>
            <a:r>
              <a:rPr lang="en-US" sz="2600" dirty="0"/>
              <a:t>ONE student will stretch the tape measure to the predetermined distance. (from </a:t>
            </a:r>
            <a:r>
              <a:rPr lang="en-US" sz="2600" dirty="0" err="1"/>
              <a:t>bellwork</a:t>
            </a:r>
            <a:r>
              <a:rPr lang="en-US" sz="2600" dirty="0"/>
              <a:t>)</a:t>
            </a:r>
          </a:p>
          <a:p>
            <a:pPr lvl="2"/>
            <a:r>
              <a:rPr lang="en-US" sz="2200" dirty="0"/>
              <a:t>Once at the distance, you will walk around in a circle and drop other students off at regular intervals.</a:t>
            </a:r>
          </a:p>
          <a:p>
            <a:pPr lvl="1"/>
            <a:r>
              <a:rPr lang="en-US" sz="2400" dirty="0"/>
              <a:t>EVERYONE ELSE will follow the student with the tape, and stay put when they tell you.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xmlns="" val="2689381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Bell Work 9-27-16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picture of the atom do you think best describes what an atom looks like? Justify your answer.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C:\Users\goldenw\Downloads\atom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8509" y="2977017"/>
            <a:ext cx="2481262" cy="2067718"/>
          </a:xfrm>
          <a:prstGeom prst="rect">
            <a:avLst/>
          </a:prstGeom>
          <a:noFill/>
        </p:spPr>
      </p:pic>
      <p:pic>
        <p:nvPicPr>
          <p:cNvPr id="1027" name="Picture 3" descr="C:\Users\goldenw\Downloads\atom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22327" y="3184071"/>
            <a:ext cx="3012804" cy="3309258"/>
          </a:xfrm>
          <a:prstGeom prst="rect">
            <a:avLst/>
          </a:prstGeom>
          <a:noFill/>
        </p:spPr>
      </p:pic>
      <p:pic>
        <p:nvPicPr>
          <p:cNvPr id="1028" name="Picture 4" descr="C:\Users\goldenw\Downloads\atom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60229" y="3331406"/>
            <a:ext cx="3089047" cy="30816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920253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PLACE PIC OF FIELD HERE. EXPLAIN INSTRUCTIONS.</a:t>
            </a:r>
          </a:p>
        </p:txBody>
      </p:sp>
    </p:spTree>
    <p:extLst>
      <p:ext uri="{BB962C8B-B14F-4D97-AF65-F5344CB8AC3E}">
        <p14:creationId xmlns:p14="http://schemas.microsoft.com/office/powerpoint/2010/main" xmlns="" val="28665195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Ernest Rutherford:</a:t>
            </a:r>
          </a:p>
          <a:p>
            <a:pPr lvl="1"/>
            <a:r>
              <a:rPr lang="en-US" sz="3000" dirty="0"/>
              <a:t>Gold Foil experiment:</a:t>
            </a:r>
          </a:p>
          <a:p>
            <a:pPr lvl="2"/>
            <a:r>
              <a:rPr lang="en-US" sz="2800" dirty="0"/>
              <a:t>Shot alpha particles (a </a:t>
            </a:r>
            <a:r>
              <a:rPr lang="en-US" sz="2800" baseline="30000" dirty="0"/>
              <a:t>4</a:t>
            </a:r>
            <a:r>
              <a:rPr lang="en-US" sz="2800" baseline="-25000" dirty="0"/>
              <a:t>2</a:t>
            </a:r>
            <a:r>
              <a:rPr lang="en-US" sz="2800" dirty="0"/>
              <a:t>He</a:t>
            </a:r>
            <a:r>
              <a:rPr lang="en-US" sz="2800" baseline="30000" dirty="0"/>
              <a:t>+2</a:t>
            </a:r>
            <a:r>
              <a:rPr lang="en-US" sz="2800" dirty="0"/>
              <a:t> atom. What does this look like?) through gold foil</a:t>
            </a:r>
          </a:p>
          <a:p>
            <a:pPr lvl="2"/>
            <a:r>
              <a:rPr lang="en-US" sz="2800" dirty="0"/>
              <a:t>Found that most went straight through, some were deflected</a:t>
            </a:r>
          </a:p>
          <a:p>
            <a:pPr lvl="2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9324977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11780" y="1773238"/>
            <a:ext cx="6057026" cy="4067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531897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Why do you think some of the particles deflected?</a:t>
            </a:r>
          </a:p>
          <a:p>
            <a:pPr lvl="1"/>
            <a:r>
              <a:rPr lang="en-US" sz="3000" dirty="0"/>
              <a:t>Think about charges.</a:t>
            </a:r>
          </a:p>
          <a:p>
            <a:r>
              <a:rPr lang="en-US" sz="3200" dirty="0"/>
              <a:t>Why do you think most of the particles went straight through the gold foil?</a:t>
            </a:r>
          </a:p>
          <a:p>
            <a:pPr lvl="1"/>
            <a:r>
              <a:rPr lang="en-US" sz="3000" dirty="0"/>
              <a:t>We just saw this outside.</a:t>
            </a:r>
          </a:p>
        </p:txBody>
      </p:sp>
    </p:spTree>
    <p:extLst>
      <p:ext uri="{BB962C8B-B14F-4D97-AF65-F5344CB8AC3E}">
        <p14:creationId xmlns:p14="http://schemas.microsoft.com/office/powerpoint/2010/main" xmlns="" val="27346344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The alpha particles deflected due to the repulsive force from the gold nuclei.</a:t>
            </a:r>
          </a:p>
          <a:p>
            <a:r>
              <a:rPr lang="en-US" sz="3200" dirty="0"/>
              <a:t>Most of the alpha particles went straight through because most of an atom is empty space.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50" y="2069907"/>
            <a:ext cx="8229599" cy="4127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775868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Closure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What is the size of the nucleus of an atom compared to the size of the electron cloud? Who discovered this? What lead to this discovery?</a:t>
            </a:r>
          </a:p>
        </p:txBody>
      </p:sp>
    </p:spTree>
    <p:extLst>
      <p:ext uri="{BB962C8B-B14F-4D97-AF65-F5344CB8AC3E}">
        <p14:creationId xmlns:p14="http://schemas.microsoft.com/office/powerpoint/2010/main" xmlns="" val="28847195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Bell Work 10-3-16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If an atom has 16 protons, 18 neutrons and 18 electrons, what is the atomic symbol?</a:t>
            </a:r>
          </a:p>
          <a:p>
            <a:endParaRPr lang="en-US" sz="3200" dirty="0"/>
          </a:p>
          <a:p>
            <a:r>
              <a:rPr lang="en-US" sz="3200" dirty="0"/>
              <a:t>How many protons, neutrons and electrons are in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48472" y="4352925"/>
            <a:ext cx="3618883" cy="235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465459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Today, we will be doing part 3 of our simulator worksheet.</a:t>
            </a:r>
          </a:p>
          <a:p>
            <a:endParaRPr lang="en-US" sz="3200" dirty="0"/>
          </a:p>
          <a:p>
            <a:r>
              <a:rPr lang="en-US" sz="3200" dirty="0"/>
              <a:t>Objective: Be able to define </a:t>
            </a:r>
            <a:r>
              <a:rPr lang="en-US" sz="3200"/>
              <a:t>isotope, </a:t>
            </a:r>
            <a:r>
              <a:rPr lang="en-US" sz="3200" dirty="0"/>
              <a:t>be able to identify </a:t>
            </a:r>
            <a:r>
              <a:rPr lang="en-US" sz="3200"/>
              <a:t>an isotope.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3099265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On the final page of the worksheet, you will find a large table to be filled in.</a:t>
            </a:r>
          </a:p>
          <a:p>
            <a:r>
              <a:rPr lang="en-US" sz="3200" dirty="0"/>
              <a:t>Please copy this table to a sheet of paper and fill this in as well</a:t>
            </a:r>
            <a:r>
              <a:rPr lang="en-US" sz="320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2910498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now begin a unit on the atom.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Our first task is to learn about the history of the atomic model.</a:t>
            </a:r>
          </a:p>
        </p:txBody>
      </p:sp>
    </p:spTree>
    <p:extLst>
      <p:ext uri="{BB962C8B-B14F-4D97-AF65-F5344CB8AC3E}">
        <p14:creationId xmlns:p14="http://schemas.microsoft.com/office/powerpoint/2010/main" xmlns="" val="6235133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200" dirty="0"/>
              <a:t>Tomorrow: Back in S9</a:t>
            </a:r>
          </a:p>
          <a:p>
            <a:r>
              <a:rPr lang="en-US" sz="3200" dirty="0"/>
              <a:t>Parts I-III due tomorrow before class.</a:t>
            </a:r>
          </a:p>
          <a:p>
            <a:pPr lvl="1"/>
            <a:r>
              <a:rPr lang="en-US" sz="3000" dirty="0"/>
              <a:t>For those answering on google docs, download paper as a </a:t>
            </a:r>
            <a:r>
              <a:rPr lang="en-US" sz="3000" dirty="0" err="1"/>
              <a:t>docx</a:t>
            </a:r>
            <a:r>
              <a:rPr lang="en-US" sz="3000" dirty="0"/>
              <a:t> file and send to: theinz@email.arizona.edu</a:t>
            </a:r>
          </a:p>
          <a:p>
            <a:r>
              <a:rPr lang="en-US" sz="3200" dirty="0"/>
              <a:t>Be ready to work:</a:t>
            </a:r>
          </a:p>
          <a:p>
            <a:pPr lvl="1"/>
            <a:r>
              <a:rPr lang="en-US" sz="3000" dirty="0"/>
              <a:t>Medium length lab activity</a:t>
            </a:r>
          </a:p>
          <a:p>
            <a:pPr lvl="1"/>
            <a:r>
              <a:rPr lang="en-US" sz="3000" dirty="0"/>
              <a:t>Short review </a:t>
            </a:r>
          </a:p>
          <a:p>
            <a:r>
              <a:rPr lang="en-US" sz="3200" dirty="0"/>
              <a:t>TEST THURSDAY!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Bell Work 10-4-16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What subatomic particles affected the stability of an atom in the simulator?</a:t>
            </a:r>
          </a:p>
          <a:p>
            <a:r>
              <a:rPr lang="en-US" sz="3200" dirty="0"/>
              <a:t>What was different between isotopes of the same atom?</a:t>
            </a:r>
          </a:p>
        </p:txBody>
      </p:sp>
    </p:spTree>
    <p:extLst>
      <p:ext uri="{BB962C8B-B14F-4D97-AF65-F5344CB8AC3E}">
        <p14:creationId xmlns:p14="http://schemas.microsoft.com/office/powerpoint/2010/main" xmlns="" val="30568925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Objective: Be able to find the average atomic mass of an element.</a:t>
            </a:r>
          </a:p>
        </p:txBody>
      </p:sp>
    </p:spTree>
    <p:extLst>
      <p:ext uri="{BB962C8B-B14F-4D97-AF65-F5344CB8AC3E}">
        <p14:creationId xmlns:p14="http://schemas.microsoft.com/office/powerpoint/2010/main" xmlns="" val="28559663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masses reported on the periodic table are not whole numbers</a:t>
            </a:r>
          </a:p>
          <a:p>
            <a:endParaRPr lang="en-US" dirty="0"/>
          </a:p>
          <a:p>
            <a:r>
              <a:rPr lang="en-US" dirty="0"/>
              <a:t>This is because they are reported as the weighted average of all the isotopes of the element. </a:t>
            </a:r>
          </a:p>
          <a:p>
            <a:endParaRPr lang="en-US" dirty="0"/>
          </a:p>
          <a:p>
            <a:r>
              <a:rPr lang="en-US" dirty="0"/>
              <a:t>A weighted average takes into account the amount (% abundance) of each isotope that exists for an element.</a:t>
            </a:r>
          </a:p>
        </p:txBody>
      </p:sp>
    </p:spTree>
    <p:extLst>
      <p:ext uri="{BB962C8B-B14F-4D97-AF65-F5344CB8AC3E}">
        <p14:creationId xmlns:p14="http://schemas.microsoft.com/office/powerpoint/2010/main" xmlns="" val="25577427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example, say we have 100 atoms of element X in the universe, and 45 atoms are </a:t>
            </a:r>
            <a:r>
              <a:rPr lang="en-US" baseline="30000" dirty="0"/>
              <a:t>15</a:t>
            </a:r>
            <a:r>
              <a:rPr lang="en-US" dirty="0"/>
              <a:t>X and 55 atoms are </a:t>
            </a:r>
            <a:r>
              <a:rPr lang="en-US" baseline="30000" dirty="0"/>
              <a:t>14</a:t>
            </a:r>
            <a:r>
              <a:rPr lang="en-US" dirty="0"/>
              <a:t>X.</a:t>
            </a:r>
          </a:p>
          <a:p>
            <a:endParaRPr lang="en-US" dirty="0"/>
          </a:p>
          <a:p>
            <a:r>
              <a:rPr lang="en-US" dirty="0"/>
              <a:t>The % abundance of </a:t>
            </a:r>
            <a:r>
              <a:rPr lang="en-US" baseline="30000" dirty="0"/>
              <a:t>15</a:t>
            </a:r>
            <a:r>
              <a:rPr lang="en-US" dirty="0"/>
              <a:t>X would be 45% because 45/100 of those atoms are </a:t>
            </a:r>
            <a:r>
              <a:rPr lang="en-US" baseline="30000" dirty="0"/>
              <a:t>15</a:t>
            </a:r>
            <a:r>
              <a:rPr lang="en-US" dirty="0"/>
              <a:t>X.</a:t>
            </a:r>
          </a:p>
          <a:p>
            <a:pPr lvl="1"/>
            <a:r>
              <a:rPr lang="en-US" dirty="0"/>
              <a:t>What would the % abundance of </a:t>
            </a:r>
            <a:r>
              <a:rPr lang="en-US" baseline="30000" dirty="0"/>
              <a:t>14</a:t>
            </a:r>
            <a:r>
              <a:rPr lang="en-US" dirty="0"/>
              <a:t>X be?</a:t>
            </a:r>
          </a:p>
        </p:txBody>
      </p:sp>
    </p:spTree>
    <p:extLst>
      <p:ext uri="{BB962C8B-B14F-4D97-AF65-F5344CB8AC3E}">
        <p14:creationId xmlns:p14="http://schemas.microsoft.com/office/powerpoint/2010/main" xmlns="" val="16806191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So to find the average atomic mass of an element, we must “weight” each isotope mass with their % abundance in nature.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𝑎𝑣𝑔</m:t>
                        </m:r>
                      </m:sub>
                    </m:sSub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sz="36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d>
                          <m:dPr>
                            <m:ctrlPr>
                              <a:rPr lang="en-US" sz="3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3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e>
                              <m:sub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</a:rPr>
                                  <m:t>𝑎𝑏𝑢𝑛𝑑𝑎𝑛𝑐𝑒</m:t>
                                </m:r>
                              </m:sub>
                            </m:sSub>
                          </m:e>
                        </m:d>
                        <m:d>
                          <m:dPr>
                            <m:ctrlPr>
                              <a:rPr lang="en-US" sz="3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3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</a:rPr>
                                  <m:t>𝑖𝑠𝑜𝑡𝑜𝑝𝑒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a14:m>
                <a:endParaRPr lang="en-US" sz="3600" dirty="0"/>
              </a:p>
              <a:p>
                <a:r>
                  <a:rPr lang="en-US" sz="3600" dirty="0"/>
                  <a:t>∑ </a:t>
                </a:r>
                <a:r>
                  <a:rPr lang="en-US" sz="2400" dirty="0"/>
                  <a:t>means “sum of”</a:t>
                </a:r>
              </a:p>
              <a:p>
                <a:pPr lvl="1"/>
                <a:r>
                  <a:rPr lang="en-US" sz="2400" dirty="0"/>
                  <a:t>So if there are multiple isotopes, you would add each of their (%)(mass) together.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 cstate="print"/>
                <a:stretch>
                  <a:fillRect l="-1362" t="-872" r="-2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5305056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Bell Work 10-5-16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Solve the following system of </a:t>
            </a:r>
            <a:r>
              <a:rPr lang="en-US" sz="2800" dirty="0" smtClean="0"/>
              <a:t>equations using substitution:</a:t>
            </a:r>
            <a:endParaRPr lang="en-US" sz="2800" dirty="0"/>
          </a:p>
          <a:p>
            <a:pPr lvl="1"/>
            <a:r>
              <a:rPr lang="en-US" sz="2600" dirty="0"/>
              <a:t>3x + y = 13</a:t>
            </a:r>
          </a:p>
          <a:p>
            <a:pPr lvl="1"/>
            <a:r>
              <a:rPr lang="en-US" sz="2600" dirty="0"/>
              <a:t>x + 6y = -7</a:t>
            </a:r>
          </a:p>
        </p:txBody>
      </p:sp>
    </p:spTree>
    <p:extLst>
      <p:ext uri="{BB962C8B-B14F-4D97-AF65-F5344CB8AC3E}">
        <p14:creationId xmlns:p14="http://schemas.microsoft.com/office/powerpoint/2010/main" xmlns="" val="84603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Objective: Use different beans as “isotopes” to determine the average “atomic” mass of </a:t>
            </a:r>
            <a:r>
              <a:rPr lang="en-US" sz="2800" dirty="0" err="1"/>
              <a:t>Beanium</a:t>
            </a:r>
            <a:r>
              <a:rPr lang="en-US" sz="2800" dirty="0"/>
              <a:t>.</a:t>
            </a:r>
          </a:p>
          <a:p>
            <a:endParaRPr lang="en-US" sz="2800" dirty="0"/>
          </a:p>
          <a:p>
            <a:r>
              <a:rPr lang="en-US" sz="2800" dirty="0"/>
              <a:t>We need to complete the lab portion in 30 minutes.</a:t>
            </a:r>
          </a:p>
          <a:p>
            <a:r>
              <a:rPr lang="en-US" sz="2800" dirty="0"/>
              <a:t>We will complete (as much as we can) the post lab as a class.</a:t>
            </a:r>
          </a:p>
        </p:txBody>
      </p:sp>
    </p:spTree>
    <p:extLst>
      <p:ext uri="{BB962C8B-B14F-4D97-AF65-F5344CB8AC3E}">
        <p14:creationId xmlns:p14="http://schemas.microsoft.com/office/powerpoint/2010/main" xmlns="" val="341186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TEST TOMORROW. STUDY PROBABLY. MAYBE. BUT ACTUALLY. </a:t>
            </a:r>
            <a:r>
              <a:rPr lang="en-US" sz="2800" dirty="0"/>
              <a:t>Jokes aside, you should definitely study.</a:t>
            </a:r>
          </a:p>
          <a:p>
            <a:r>
              <a:rPr lang="en-US" sz="2800" dirty="0"/>
              <a:t>NO average atomic mass stuff on the test.</a:t>
            </a:r>
          </a:p>
          <a:p>
            <a:r>
              <a:rPr lang="en-US" sz="2800" dirty="0"/>
              <a:t>Review will be posted online under “Labs”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56328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Pay special attention to </a:t>
            </a:r>
          </a:p>
          <a:p>
            <a:pPr lvl="1"/>
            <a:r>
              <a:rPr lang="en-US" dirty="0"/>
              <a:t>John Dalton</a:t>
            </a:r>
          </a:p>
          <a:p>
            <a:pPr lvl="1"/>
            <a:r>
              <a:rPr lang="en-US" dirty="0"/>
              <a:t>Ernest Rutherford</a:t>
            </a:r>
          </a:p>
          <a:p>
            <a:pPr lvl="1"/>
            <a:r>
              <a:rPr lang="en-US" dirty="0"/>
              <a:t>James Chadwick</a:t>
            </a:r>
          </a:p>
          <a:p>
            <a:pPr lvl="1"/>
            <a:r>
              <a:rPr lang="en-US" dirty="0"/>
              <a:t>Collection of people who worked with Cathode Ray Tubes.</a:t>
            </a:r>
          </a:p>
          <a:p>
            <a:r>
              <a:rPr lang="en-US" dirty="0"/>
              <a:t>We will be going back to their descriptions of atoms to see where they went right and wrong.</a:t>
            </a:r>
          </a:p>
        </p:txBody>
      </p:sp>
    </p:spTree>
    <p:extLst>
      <p:ext uri="{BB962C8B-B14F-4D97-AF65-F5344CB8AC3E}">
        <p14:creationId xmlns:p14="http://schemas.microsoft.com/office/powerpoint/2010/main" xmlns="" val="1854947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 to class website </a:t>
            </a:r>
            <a:r>
              <a:rPr lang="en-US">
                <a:sym typeface="Wingdings" panose="05000000000000000000" pitchFamily="2" charset="2"/>
              </a:rPr>
              <a:t> assignments </a:t>
            </a:r>
            <a:endParaRPr lang="en-US" dirty="0"/>
          </a:p>
          <a:p>
            <a:pPr lvl="1"/>
            <a:r>
              <a:rPr lang="en-US" dirty="0"/>
              <a:t>Historical Development of the Early and Current Atomic Model.</a:t>
            </a:r>
          </a:p>
        </p:txBody>
      </p:sp>
    </p:spTree>
    <p:extLst>
      <p:ext uri="{BB962C8B-B14F-4D97-AF65-F5344CB8AC3E}">
        <p14:creationId xmlns:p14="http://schemas.microsoft.com/office/powerpoint/2010/main" xmlns="" val="932972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 to computer </a:t>
            </a:r>
            <a:r>
              <a:rPr lang="en-US" dirty="0">
                <a:sym typeface="Wingdings" pitchFamily="2" charset="2"/>
              </a:rPr>
              <a:t> public (P)  Golden, </a:t>
            </a:r>
            <a:r>
              <a:rPr lang="en-US" dirty="0" err="1">
                <a:sym typeface="Wingdings" pitchFamily="2" charset="2"/>
              </a:rPr>
              <a:t>PreAP</a:t>
            </a:r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Open History of the Atom </a:t>
            </a:r>
            <a:r>
              <a:rPr lang="en-US">
                <a:sym typeface="Wingdings" pitchFamily="2" charset="2"/>
              </a:rPr>
              <a:t>research notes…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Bell Work 9-28-16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 screen for the new </a:t>
            </a:r>
            <a:r>
              <a:rPr lang="en-US" sz="2800" dirty="0" err="1"/>
              <a:t>iPhone</a:t>
            </a:r>
            <a:r>
              <a:rPr lang="en-US" sz="2800"/>
              <a:t> 7 </a:t>
            </a:r>
            <a:r>
              <a:rPr lang="en-US" sz="2800" dirty="0"/>
              <a:t>is made of sapphire. If the density of sapphire is 3.98 g/cm</a:t>
            </a:r>
            <a:r>
              <a:rPr lang="en-US" sz="2800" baseline="30000" dirty="0"/>
              <a:t>3</a:t>
            </a:r>
            <a:r>
              <a:rPr lang="en-US" sz="2800" dirty="0"/>
              <a:t>, and the screen is 51.5mm x 4.0mm x 140.0mm, what is the mass of the screen in grams?</a:t>
            </a:r>
          </a:p>
        </p:txBody>
      </p:sp>
    </p:spTree>
    <p:extLst>
      <p:ext uri="{BB962C8B-B14F-4D97-AF65-F5344CB8AC3E}">
        <p14:creationId xmlns:p14="http://schemas.microsoft.com/office/powerpoint/2010/main" xmlns="" val="835920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200" dirty="0"/>
              <a:t>John Dalton’s Postulates</a:t>
            </a:r>
          </a:p>
          <a:p>
            <a:pPr lvl="1"/>
            <a:r>
              <a:rPr lang="en-US" sz="2200" dirty="0"/>
              <a:t>John Dalton’s postulates were all based on experiments!</a:t>
            </a:r>
          </a:p>
          <a:p>
            <a:pPr lvl="1"/>
            <a:r>
              <a:rPr lang="en-US" sz="2200" dirty="0"/>
              <a:t>1</a:t>
            </a:r>
            <a:r>
              <a:rPr lang="en-US" sz="2200" baseline="30000" dirty="0"/>
              <a:t>st</a:t>
            </a:r>
            <a:r>
              <a:rPr lang="en-US" sz="2200" dirty="0"/>
              <a:t>: elements are composed of tiny indivisible particles called atoms.</a:t>
            </a:r>
          </a:p>
          <a:p>
            <a:pPr lvl="1"/>
            <a:r>
              <a:rPr lang="en-US" sz="2200" dirty="0"/>
              <a:t>2</a:t>
            </a:r>
            <a:r>
              <a:rPr lang="en-US" sz="2200" baseline="30000" dirty="0"/>
              <a:t>nd</a:t>
            </a:r>
            <a:r>
              <a:rPr lang="en-US" sz="2200" dirty="0"/>
              <a:t>: Atoms of the same element are identical, atoms of any one element are different from those of another element.</a:t>
            </a:r>
          </a:p>
          <a:p>
            <a:pPr lvl="1"/>
            <a:r>
              <a:rPr lang="en-US" sz="2200" dirty="0"/>
              <a:t>3</a:t>
            </a:r>
            <a:r>
              <a:rPr lang="en-US" sz="2200" baseline="30000" dirty="0"/>
              <a:t>rd</a:t>
            </a:r>
            <a:r>
              <a:rPr lang="en-US" sz="2200" dirty="0"/>
              <a:t>: Atoms of different elements combine in simple whole-number ratios to form chemical compounds.</a:t>
            </a:r>
          </a:p>
          <a:p>
            <a:pPr lvl="1"/>
            <a:r>
              <a:rPr lang="en-US" sz="2200" dirty="0"/>
              <a:t>4</a:t>
            </a:r>
            <a:r>
              <a:rPr lang="en-US" sz="2200" baseline="30000" dirty="0"/>
              <a:t>th</a:t>
            </a:r>
            <a:r>
              <a:rPr lang="en-US" sz="2200" dirty="0"/>
              <a:t>: In chemical reactions, atoms are combined, separated or rearranged, but never change into atoms of another element.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J.J. Thomson</a:t>
            </a:r>
          </a:p>
          <a:p>
            <a:pPr lvl="1"/>
            <a:r>
              <a:rPr lang="en-US" sz="3000" dirty="0"/>
              <a:t>Used a Cathode Ray Tube to deduce the presence of a negatively charged particle.</a:t>
            </a:r>
          </a:p>
          <a:p>
            <a:pPr lvl="1"/>
            <a:r>
              <a:rPr lang="en-US" sz="3000" dirty="0"/>
              <a:t>This is now called the electron (e-)</a:t>
            </a:r>
          </a:p>
          <a:p>
            <a:pPr lvl="2"/>
            <a:r>
              <a:rPr lang="en-US" sz="2800" dirty="0"/>
              <a:t>Old tube TVs, computer monitors are examples of CRT’s</a:t>
            </a:r>
          </a:p>
          <a:p>
            <a:pPr lvl="2"/>
            <a:r>
              <a:rPr lang="en-US" sz="2800" dirty="0"/>
              <a:t>They pass electricity through a very low pressure gas.</a:t>
            </a:r>
          </a:p>
        </p:txBody>
      </p:sp>
    </p:spTree>
    <p:extLst>
      <p:ext uri="{BB962C8B-B14F-4D97-AF65-F5344CB8AC3E}">
        <p14:creationId xmlns:p14="http://schemas.microsoft.com/office/powerpoint/2010/main" xmlns="" val="24022105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1470</TotalTime>
  <Words>1249</Words>
  <Application>Microsoft Office PowerPoint</Application>
  <PresentationFormat>Custom</PresentationFormat>
  <Paragraphs>146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Ion</vt:lpstr>
      <vt:lpstr>The Atom</vt:lpstr>
      <vt:lpstr>Bell Work 9-27-16</vt:lpstr>
      <vt:lpstr>The Atom</vt:lpstr>
      <vt:lpstr>The Atom</vt:lpstr>
      <vt:lpstr>The Atom</vt:lpstr>
      <vt:lpstr>The Atom</vt:lpstr>
      <vt:lpstr>Bell Work 9-28-16</vt:lpstr>
      <vt:lpstr>The Atom</vt:lpstr>
      <vt:lpstr>The Atom</vt:lpstr>
      <vt:lpstr>The Atom</vt:lpstr>
      <vt:lpstr>The Atom</vt:lpstr>
      <vt:lpstr>The Atom</vt:lpstr>
      <vt:lpstr>Bell Work 9-29-16</vt:lpstr>
      <vt:lpstr>The Atom</vt:lpstr>
      <vt:lpstr>The Atom</vt:lpstr>
      <vt:lpstr>Bell Work 9-30-16</vt:lpstr>
      <vt:lpstr>The Atom</vt:lpstr>
      <vt:lpstr>The Atom</vt:lpstr>
      <vt:lpstr>The Atom</vt:lpstr>
      <vt:lpstr>The Atom</vt:lpstr>
      <vt:lpstr>The Atom</vt:lpstr>
      <vt:lpstr>The Atom</vt:lpstr>
      <vt:lpstr>The Atom</vt:lpstr>
      <vt:lpstr>The Atom</vt:lpstr>
      <vt:lpstr>The Atom</vt:lpstr>
      <vt:lpstr>Closure</vt:lpstr>
      <vt:lpstr>Bell Work 10-3-16</vt:lpstr>
      <vt:lpstr>The Atom</vt:lpstr>
      <vt:lpstr>The Atom</vt:lpstr>
      <vt:lpstr>The Atom</vt:lpstr>
      <vt:lpstr>Bell Work 10-4-16</vt:lpstr>
      <vt:lpstr>The Atom</vt:lpstr>
      <vt:lpstr>The Atom</vt:lpstr>
      <vt:lpstr>The Atom</vt:lpstr>
      <vt:lpstr>The Atom</vt:lpstr>
      <vt:lpstr>Bell Work 10-5-16</vt:lpstr>
      <vt:lpstr>The Atom</vt:lpstr>
      <vt:lpstr>The Atom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Atom</dc:title>
  <dc:creator>sepub202</dc:creator>
  <cp:lastModifiedBy>goldenw</cp:lastModifiedBy>
  <cp:revision>112</cp:revision>
  <dcterms:created xsi:type="dcterms:W3CDTF">2016-09-27T03:54:49Z</dcterms:created>
  <dcterms:modified xsi:type="dcterms:W3CDTF">2016-10-05T19:24:53Z</dcterms:modified>
</cp:coreProperties>
</file>